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66" r:id="rId3"/>
    <p:sldId id="268" r:id="rId4"/>
    <p:sldId id="269" r:id="rId5"/>
    <p:sldId id="297" r:id="rId6"/>
    <p:sldId id="305" r:id="rId7"/>
    <p:sldId id="304" r:id="rId8"/>
    <p:sldId id="299" r:id="rId9"/>
    <p:sldId id="307" r:id="rId10"/>
    <p:sldId id="300" r:id="rId11"/>
    <p:sldId id="306" r:id="rId12"/>
    <p:sldId id="308" r:id="rId13"/>
    <p:sldId id="309" r:id="rId14"/>
    <p:sldId id="310" r:id="rId15"/>
    <p:sldId id="311" r:id="rId16"/>
    <p:sldId id="283" r:id="rId17"/>
    <p:sldId id="298" r:id="rId18"/>
    <p:sldId id="301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黑体" panose="02010609060101010101" pitchFamily="49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pos="730" userDrawn="1">
          <p15:clr>
            <a:srgbClr val="A4A3A4"/>
          </p15:clr>
        </p15:guide>
        <p15:guide id="4" pos="73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B4B2"/>
    <a:srgbClr val="173E42"/>
    <a:srgbClr val="DD7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75" autoAdjust="0"/>
    <p:restoredTop sz="93194" autoAdjust="0"/>
  </p:normalViewPr>
  <p:slideViewPr>
    <p:cSldViewPr snapToGrid="0" showGuides="1">
      <p:cViewPr varScale="1">
        <p:scale>
          <a:sx n="108" d="100"/>
          <a:sy n="108" d="100"/>
        </p:scale>
        <p:origin x="91" y="91"/>
      </p:cViewPr>
      <p:guideLst>
        <p:guide orient="horz" pos="2160"/>
        <p:guide pos="166"/>
        <p:guide pos="730"/>
        <p:guide pos="73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0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FF747-E2FA-4D50-91A2-302A4BAF653B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A314C-D903-4C4C-8CC5-00E749D840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466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A314C-D903-4C4C-8CC5-00E749D840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04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A314C-D903-4C4C-8CC5-00E749D840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48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异常处理：</a:t>
            </a:r>
            <a:endParaRPr lang="en-US" altLang="zh-CN" sz="1200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defRPr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在任一控制器类中，当出现任何错误请求或失败请求时，将其抛出，并由统一的异常处理器接受并处理。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与控制器类一样，异常处理器也将管理端与学生端完全解耦。（分为两个异常处理器，一个专门接收管理端控制器抛出的异常，另一个专门接收学生端控制器抛出的异常）</a:t>
            </a:r>
          </a:p>
          <a:p>
            <a:pPr>
              <a:defRPr/>
            </a:pPr>
            <a:r>
              <a:rPr lang="zh-CN" altLang="en-US" sz="1600" dirty="0">
                <a:solidFill>
                  <a:srgbClr val="DD742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异常的分类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所有异常都继承自</a:t>
            </a:r>
            <a:r>
              <a:rPr lang="en-US" altLang="zh-CN" sz="1200" b="0" i="0" dirty="0" err="1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java.lang.RuntimeException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，可能需要设置登录失败、认证失效、请求错误等类型。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A314C-D903-4C4C-8CC5-00E749D840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550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A314C-D903-4C4C-8CC5-00E749D840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87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A314C-D903-4C4C-8CC5-00E749D840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095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A314C-D903-4C4C-8CC5-00E749D840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7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42736-97CA-4E14-BFAB-F4EBE6871CFD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C5CFC-3E01-4894-9C1B-AB30631673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8.xml"/><Relationship Id="rId7" Type="http://schemas.openxmlformats.org/officeDocument/2006/relationships/image" Target="../media/image16.sv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8.png"/><Relationship Id="rId4" Type="http://schemas.openxmlformats.org/officeDocument/2006/relationships/tags" Target="../tags/tag9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tags" Target="../tags/tag4.xm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7.png"/><Relationship Id="rId4" Type="http://schemas.openxmlformats.org/officeDocument/2006/relationships/tags" Target="../tags/tag5.xml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4" y="1895021"/>
            <a:ext cx="5412316" cy="1917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88900">
            <a:solidFill>
              <a:srgbClr val="5BB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" y="0"/>
            <a:ext cx="5412316" cy="19177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88900">
            <a:solidFill>
              <a:srgbClr val="5BB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412322" y="0"/>
            <a:ext cx="6779678" cy="3790042"/>
          </a:xfrm>
          <a:prstGeom prst="rect">
            <a:avLst/>
          </a:prstGeom>
          <a:blipFill dpi="0" rotWithShape="1">
            <a:blip r:embed="rId4"/>
            <a:srcRect/>
            <a:tile tx="44450" ty="323850" sx="100000" sy="100000" flip="none" algn="b"/>
          </a:blipFill>
          <a:ln w="88900">
            <a:solidFill>
              <a:srgbClr val="5BB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-3" y="3790042"/>
            <a:ext cx="12192003" cy="306795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b"/>
          </a:blipFill>
          <a:ln w="88900">
            <a:solidFill>
              <a:srgbClr val="5BB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0" y="-16837"/>
            <a:ext cx="12192000" cy="6891675"/>
          </a:xfrm>
          <a:prstGeom prst="rect">
            <a:avLst/>
          </a:prstGeom>
          <a:gradFill>
            <a:gsLst>
              <a:gs pos="0">
                <a:srgbClr val="5BB4B2">
                  <a:alpha val="88000"/>
                </a:srgbClr>
              </a:gs>
              <a:gs pos="100000">
                <a:srgbClr val="5BB4B2">
                  <a:alpha val="9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4559198" y="2286289"/>
            <a:ext cx="520411" cy="520411"/>
          </a:xfrm>
          <a:prstGeom prst="ellipse">
            <a:avLst/>
          </a:prstGeom>
          <a:solidFill>
            <a:srgbClr val="5BB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559198" y="3067339"/>
            <a:ext cx="520411" cy="520411"/>
          </a:xfrm>
          <a:prstGeom prst="ellipse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4559198" y="3848389"/>
            <a:ext cx="520411" cy="520411"/>
          </a:xfrm>
          <a:prstGeom prst="ellipse">
            <a:avLst/>
          </a:prstGeom>
          <a:solidFill>
            <a:srgbClr val="DD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331998" y="2747100"/>
            <a:ext cx="7527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OOAD project </a:t>
            </a:r>
            <a:endParaRPr lang="en-US" altLang="zh-CN" sz="48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defRPr/>
            </a:pPr>
            <a:r>
              <a:rPr lang="zh-CN" altLang="en-US" sz="4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题目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：宿舍选择系统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83" name="矩形 82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03" name="图形 10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7722" y="455906"/>
            <a:ext cx="2876550" cy="187182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67098" y="4811152"/>
            <a:ext cx="5257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11911612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王浩羽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12112011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刘一予</a:t>
            </a:r>
          </a:p>
          <a:p>
            <a:pPr algn="ctr"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12012826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陈越航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12011425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王贵正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12011422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钟日涵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48497" y="6175427"/>
            <a:ext cx="4494998" cy="340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2023 Fall</a:t>
            </a:r>
            <a:endParaRPr lang="zh-CN" altLang="en-US" sz="1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965" y="478330"/>
            <a:ext cx="1897886" cy="477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5029" y="1300474"/>
            <a:ext cx="561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待完成：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3625" y="2156708"/>
            <a:ext cx="96592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DD742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异常处理</a:t>
            </a:r>
            <a:endParaRPr lang="en-US" altLang="zh-CN" sz="2400" b="1" dirty="0">
              <a:solidFill>
                <a:srgbClr val="DD742C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面向切面的异常处理：由统一的异常处理器接受并处理</a:t>
            </a:r>
            <a:endParaRPr lang="en-US" altLang="zh-CN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异常的分类</a:t>
            </a:r>
            <a:endParaRPr lang="en-US" altLang="zh-CN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-342900">
              <a:buFont typeface="Arial" panose="020B0604020202020204" pitchFamily="34" charset="0"/>
              <a:buChar char="•"/>
            </a:pPr>
            <a:endParaRPr lang="en-US" altLang="zh-CN" sz="1600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-342900">
              <a:buFont typeface="Arial" panose="020B0604020202020204" pitchFamily="34" charset="0"/>
              <a:buChar char="•"/>
            </a:pPr>
            <a:endParaRPr lang="en-US" altLang="zh-CN" sz="1600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742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拦截器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处理权限问题</a:t>
            </a:r>
            <a:endParaRPr lang="en-US" altLang="zh-CN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600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1600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D742C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高并发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DD742C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使用 </a:t>
            </a:r>
            <a:r>
              <a:rPr lang="en-US" altLang="zh-CN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Redis </a:t>
            </a:r>
            <a:r>
              <a:rPr lang="zh-CN" altLang="en-US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内存数据库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9" name="矩形 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59050" y="-211074"/>
            <a:ext cx="21600" cy="1440000"/>
          </a:xfrm>
          <a:prstGeom prst="rect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43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-16837"/>
            <a:ext cx="12192000" cy="6891675"/>
          </a:xfrm>
          <a:prstGeom prst="rect">
            <a:avLst/>
          </a:prstGeom>
          <a:gradFill>
            <a:gsLst>
              <a:gs pos="0">
                <a:srgbClr val="5BB4B2">
                  <a:alpha val="60000"/>
                </a:srgbClr>
              </a:gs>
              <a:gs pos="100000">
                <a:srgbClr val="5BB4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9000" y="2190346"/>
            <a:ext cx="10414000" cy="33890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3493200" y="2122805"/>
            <a:ext cx="216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3030" y="2536076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6957" y="4203792"/>
            <a:ext cx="54210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前端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69843" y="4983282"/>
            <a:ext cx="33681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Backend </a:t>
            </a: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3250" y="3042016"/>
            <a:ext cx="3978363" cy="10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6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1CC704-ED59-4D41-BE18-6F2E5E26BF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t="13760" r="2899" b="887"/>
          <a:stretch/>
        </p:blipFill>
        <p:spPr>
          <a:xfrm>
            <a:off x="5400155" y="3477909"/>
            <a:ext cx="6701053" cy="3153904"/>
          </a:xfrm>
          <a:prstGeom prst="rect">
            <a:avLst/>
          </a:prstGeom>
        </p:spPr>
      </p:pic>
      <p:pic>
        <p:nvPicPr>
          <p:cNvPr id="2" name="图形 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8965" y="478330"/>
            <a:ext cx="1897886" cy="477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5029" y="1300474"/>
            <a:ext cx="561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已完成：主页与登录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9" name="矩形 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59050" y="-211074"/>
            <a:ext cx="21600" cy="1440000"/>
          </a:xfrm>
          <a:prstGeom prst="rect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D3146-6424-2F47-E820-E51C5C79E55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t="12360" r="2899" b="1480"/>
          <a:stretch/>
        </p:blipFill>
        <p:spPr>
          <a:xfrm>
            <a:off x="628939" y="2156708"/>
            <a:ext cx="6701052" cy="322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965" y="478330"/>
            <a:ext cx="1897886" cy="477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5029" y="1300474"/>
            <a:ext cx="561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已完成：部分管理端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9" name="矩形 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59050" y="-211074"/>
            <a:ext cx="21600" cy="1440000"/>
          </a:xfrm>
          <a:prstGeom prst="rect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707012-3F72-5693-16D4-82708EB09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748" y="2320774"/>
            <a:ext cx="8271353" cy="404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08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965" y="478330"/>
            <a:ext cx="1897886" cy="477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5029" y="1300474"/>
            <a:ext cx="561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使用的技术栈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9" name="矩形 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59050" y="-211074"/>
            <a:ext cx="21600" cy="1440000"/>
          </a:xfrm>
          <a:prstGeom prst="rect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D98A88-AE3F-9616-C68A-A895AF112228}"/>
              </a:ext>
            </a:extLst>
          </p:cNvPr>
          <p:cNvSpPr txBox="1"/>
          <p:nvPr/>
        </p:nvSpPr>
        <p:spPr>
          <a:xfrm>
            <a:off x="2535994" y="2338330"/>
            <a:ext cx="40114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框架：</a:t>
            </a:r>
            <a:r>
              <a:rPr lang="en-US" altLang="zh-CN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Vue3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路由：</a:t>
            </a:r>
            <a:r>
              <a:rPr lang="en-US" altLang="zh-CN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Vue-Router4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网络请求：</a:t>
            </a:r>
            <a:r>
              <a:rPr lang="en-US" altLang="zh-CN" dirty="0" err="1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Axios</a:t>
            </a:r>
            <a:endParaRPr lang="en-US" altLang="zh-CN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组件库：</a:t>
            </a:r>
            <a:r>
              <a:rPr lang="en-US" altLang="zh-CN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Element-Plus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状态管理：</a:t>
            </a:r>
            <a:r>
              <a:rPr lang="en-US" altLang="zh-CN" dirty="0" err="1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pinia</a:t>
            </a:r>
            <a:endParaRPr lang="en-US" altLang="zh-CN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zh-CN" altLang="en-US" dirty="0">
              <a:solidFill>
                <a:srgbClr val="33333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4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4" y="1895021"/>
            <a:ext cx="5412316" cy="1917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88900">
            <a:solidFill>
              <a:srgbClr val="5BB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" y="0"/>
            <a:ext cx="5412316" cy="19177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88900">
            <a:solidFill>
              <a:srgbClr val="5BB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412322" y="0"/>
            <a:ext cx="6779678" cy="3790042"/>
          </a:xfrm>
          <a:prstGeom prst="rect">
            <a:avLst/>
          </a:prstGeom>
          <a:blipFill dpi="0" rotWithShape="1">
            <a:blip r:embed="rId4"/>
            <a:srcRect/>
            <a:tile tx="44450" ty="323850" sx="100000" sy="100000" flip="none" algn="b"/>
          </a:blipFill>
          <a:ln w="88900">
            <a:solidFill>
              <a:srgbClr val="5BB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-3" y="3790042"/>
            <a:ext cx="12192003" cy="306795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b"/>
          </a:blipFill>
          <a:ln w="88900">
            <a:solidFill>
              <a:srgbClr val="5BB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0" y="-16837"/>
            <a:ext cx="12192000" cy="6891675"/>
          </a:xfrm>
          <a:prstGeom prst="rect">
            <a:avLst/>
          </a:prstGeom>
          <a:gradFill>
            <a:gsLst>
              <a:gs pos="0">
                <a:srgbClr val="5BB4B2">
                  <a:alpha val="88000"/>
                </a:srgbClr>
              </a:gs>
              <a:gs pos="100000">
                <a:srgbClr val="5BB4B2">
                  <a:alpha val="9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4559198" y="2286289"/>
            <a:ext cx="520411" cy="520411"/>
          </a:xfrm>
          <a:prstGeom prst="ellipse">
            <a:avLst/>
          </a:prstGeom>
          <a:solidFill>
            <a:srgbClr val="5BB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4559198" y="3067339"/>
            <a:ext cx="520411" cy="520411"/>
          </a:xfrm>
          <a:prstGeom prst="ellipse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4559198" y="3848389"/>
            <a:ext cx="520411" cy="520411"/>
          </a:xfrm>
          <a:prstGeom prst="ellipse">
            <a:avLst/>
          </a:prstGeom>
          <a:solidFill>
            <a:srgbClr val="DD7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157008" y="37370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感谢您的观看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3" name="图形 10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7725" y="708208"/>
            <a:ext cx="2876550" cy="187182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57008" y="4572429"/>
            <a:ext cx="3877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THANKS FOR WATCHING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19" name="矩形 1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28965" y="478330"/>
            <a:ext cx="1897886" cy="47785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8">
              <a:alphaModFix amt="1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5029" y="1300474"/>
            <a:ext cx="561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后端架构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5029" y="1946805"/>
            <a:ext cx="55058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Backend Architecture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5029" y="3172549"/>
            <a:ext cx="9659256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DD742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三层架构</a:t>
            </a:r>
            <a:endParaRPr lang="en-US" altLang="zh-CN" sz="2000" dirty="0">
              <a:solidFill>
                <a:srgbClr val="DD742C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Mapper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层，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Service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层，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Controller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层。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Controller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层中，管理端与学生端完全解耦。</a:t>
            </a:r>
          </a:p>
          <a:p>
            <a:pPr>
              <a:defRPr/>
            </a:pPr>
            <a:r>
              <a:rPr lang="zh-CN" altLang="en-US" sz="2000" dirty="0">
                <a:solidFill>
                  <a:srgbClr val="DD742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管理端主要功能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管理管理员账号，管理通知，设置宿舍分配计划，管理宿舍信息，管理学生账号。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各项主要功能分别对应管理端的各个控制器类。</a:t>
            </a:r>
          </a:p>
          <a:p>
            <a:pPr>
              <a:defRPr/>
            </a:pPr>
            <a:r>
              <a:rPr lang="zh-CN" altLang="en-US" sz="2000" dirty="0">
                <a:solidFill>
                  <a:srgbClr val="DD742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学生端主要功能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查看、预选和正选宿舍，查看论坛，查看通知，设置个人信息，组队。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各项主要功能分别对应学生端的各个控制器类。</a:t>
            </a:r>
            <a:endParaRPr lang="zh-CN" altLang="en-US" sz="1600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9" name="矩形 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59050" y="-211074"/>
            <a:ext cx="21600" cy="1440000"/>
          </a:xfrm>
          <a:prstGeom prst="rect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36000" y="3401695"/>
            <a:ext cx="3426460" cy="30803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045710" y="327660"/>
            <a:ext cx="3414395" cy="2844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656955" y="400685"/>
            <a:ext cx="3368675" cy="2633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8965" y="478330"/>
            <a:ext cx="1897886" cy="477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5029" y="1300474"/>
            <a:ext cx="561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异常处理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5029" y="1946805"/>
            <a:ext cx="55058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Exception Handling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18652" y="2522855"/>
            <a:ext cx="9659256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DD742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面向切面的异常处理</a:t>
            </a:r>
            <a:endParaRPr lang="en-US" altLang="zh-CN" sz="2000" dirty="0">
              <a:solidFill>
                <a:srgbClr val="DD742C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在任一控制器类中，当出现任何错误请求或失败请求时，将其抛出，并由统一的异常处理器接受并处理。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与控制器类一样，异常处理器也将管理端与学生端完全解耦。（分为两个异常处理器，一个专门接收管理端控制器抛出的异常，另一个专门接收学生端控制器抛出的异常）</a:t>
            </a:r>
          </a:p>
          <a:p>
            <a:pPr>
              <a:defRPr/>
            </a:pPr>
            <a:r>
              <a:rPr lang="zh-CN" altLang="en-US" sz="2000" dirty="0">
                <a:solidFill>
                  <a:srgbClr val="DD742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异常的分类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所有异常都继承自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java.lang.RuntimeException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，可能需要设置登录失败、认证失效、请求错误等类型。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9" name="矩形 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59050" y="-211074"/>
            <a:ext cx="21600" cy="1440000"/>
          </a:xfrm>
          <a:prstGeom prst="rect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3">
              <a:alphaModFix amt="7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2136" y="-4595882"/>
            <a:ext cx="21600" cy="8568000"/>
          </a:xfrm>
          <a:prstGeom prst="rect">
            <a:avLst/>
          </a:prstGeom>
          <a:solidFill>
            <a:srgbClr val="5BB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09341" y="532472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5BB4B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5BB4B2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8565" y="4157968"/>
            <a:ext cx="492443" cy="19132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B4B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CATALOGUE</a:t>
            </a:r>
          </a:p>
        </p:txBody>
      </p:sp>
      <p:sp>
        <p:nvSpPr>
          <p:cNvPr id="30" name="任意多边形: 形状 29"/>
          <p:cNvSpPr/>
          <p:nvPr/>
        </p:nvSpPr>
        <p:spPr>
          <a:xfrm>
            <a:off x="5702185" y="-79001"/>
            <a:ext cx="6489815" cy="6914758"/>
          </a:xfrm>
          <a:custGeom>
            <a:avLst/>
            <a:gdLst>
              <a:gd name="connsiteX0" fmla="*/ 1628865 w 6489815"/>
              <a:gd name="connsiteY0" fmla="*/ 0 h 6914758"/>
              <a:gd name="connsiteX1" fmla="*/ 6489815 w 6489815"/>
              <a:gd name="connsiteY1" fmla="*/ 0 h 6914758"/>
              <a:gd name="connsiteX2" fmla="*/ 6489815 w 6489815"/>
              <a:gd name="connsiteY2" fmla="*/ 6914758 h 6914758"/>
              <a:gd name="connsiteX3" fmla="*/ 5554330 w 6489815"/>
              <a:gd name="connsiteY3" fmla="*/ 6914758 h 6914758"/>
              <a:gd name="connsiteX4" fmla="*/ 5653596 w 6489815"/>
              <a:gd name="connsiteY4" fmla="*/ 6813240 h 6914758"/>
              <a:gd name="connsiteX5" fmla="*/ 6075749 w 6489815"/>
              <a:gd name="connsiteY5" fmla="*/ 6258695 h 6914758"/>
              <a:gd name="connsiteX6" fmla="*/ 6212343 w 6489815"/>
              <a:gd name="connsiteY6" fmla="*/ 5697143 h 6914758"/>
              <a:gd name="connsiteX7" fmla="*/ 5074061 w 6489815"/>
              <a:gd name="connsiteY7" fmla="*/ 5864091 h 6914758"/>
              <a:gd name="connsiteX8" fmla="*/ 3298341 w 6489815"/>
              <a:gd name="connsiteY8" fmla="*/ 6516705 h 6914758"/>
              <a:gd name="connsiteX9" fmla="*/ 657528 w 6489815"/>
              <a:gd name="connsiteY9" fmla="*/ 5666789 h 6914758"/>
              <a:gd name="connsiteX10" fmla="*/ 35267 w 6489815"/>
              <a:gd name="connsiteY10" fmla="*/ 3162573 h 6914758"/>
              <a:gd name="connsiteX11" fmla="*/ 1377061 w 6489815"/>
              <a:gd name="connsiteY11" fmla="*/ 279451 h 691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89815" h="6914758">
                <a:moveTo>
                  <a:pt x="1628865" y="0"/>
                </a:moveTo>
                <a:lnTo>
                  <a:pt x="6489815" y="0"/>
                </a:lnTo>
                <a:lnTo>
                  <a:pt x="6489815" y="6914758"/>
                </a:lnTo>
                <a:lnTo>
                  <a:pt x="5554330" y="6914758"/>
                </a:lnTo>
                <a:lnTo>
                  <a:pt x="5653596" y="6813240"/>
                </a:lnTo>
                <a:cubicBezTo>
                  <a:pt x="5813589" y="6640731"/>
                  <a:pt x="5959075" y="6455049"/>
                  <a:pt x="6075749" y="6258695"/>
                </a:cubicBezTo>
                <a:cubicBezTo>
                  <a:pt x="6257874" y="5939976"/>
                  <a:pt x="6273051" y="5773029"/>
                  <a:pt x="6212343" y="5697143"/>
                </a:cubicBezTo>
                <a:cubicBezTo>
                  <a:pt x="6090926" y="5484664"/>
                  <a:pt x="5468665" y="5697143"/>
                  <a:pt x="5074061" y="5864091"/>
                </a:cubicBezTo>
                <a:cubicBezTo>
                  <a:pt x="4664280" y="6031039"/>
                  <a:pt x="4072373" y="6380112"/>
                  <a:pt x="3298341" y="6516705"/>
                </a:cubicBezTo>
                <a:cubicBezTo>
                  <a:pt x="2387715" y="6683652"/>
                  <a:pt x="1249434" y="6395288"/>
                  <a:pt x="657528" y="5666789"/>
                </a:cubicBezTo>
                <a:cubicBezTo>
                  <a:pt x="-10265" y="4832050"/>
                  <a:pt x="-55797" y="3997312"/>
                  <a:pt x="35267" y="3162573"/>
                </a:cubicBezTo>
                <a:cubicBezTo>
                  <a:pt x="168067" y="2013858"/>
                  <a:pt x="722089" y="1048157"/>
                  <a:pt x="1377061" y="279451"/>
                </a:cubicBezTo>
                <a:close/>
              </a:path>
            </a:pathLst>
          </a:custGeom>
          <a:blipFill dpi="0" rotWithShape="1">
            <a:blip r:embed="rId3"/>
            <a:srcRect/>
            <a:tile tx="6350" ty="50800" sx="100000" sy="100000" flip="none" algn="r"/>
          </a:blipFill>
          <a:ln w="15171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965" y="478330"/>
            <a:ext cx="1897886" cy="477853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22" name="矩形 21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069572" y="174192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BB4B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692581" y="1809870"/>
            <a:ext cx="17114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已完成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069572" y="253747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BB4B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692581" y="2605419"/>
            <a:ext cx="20296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待完成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069572" y="329611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5BB4B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692581" y="3364060"/>
            <a:ext cx="20296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前端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F84EE8B3-6E57-F3E9-ED29-C36E5D69D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1158" y="8228390"/>
            <a:ext cx="539115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-16837"/>
            <a:ext cx="12192000" cy="6891675"/>
          </a:xfrm>
          <a:prstGeom prst="rect">
            <a:avLst/>
          </a:prstGeom>
          <a:gradFill>
            <a:gsLst>
              <a:gs pos="0">
                <a:srgbClr val="5BB4B2">
                  <a:alpha val="60000"/>
                </a:srgbClr>
              </a:gs>
              <a:gs pos="100000">
                <a:srgbClr val="5BB4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9000" y="2190346"/>
            <a:ext cx="10414000" cy="33890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3493200" y="2122805"/>
            <a:ext cx="216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3030" y="2536076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6957" y="4203792"/>
            <a:ext cx="54210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- 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已完成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69843" y="4983282"/>
            <a:ext cx="33681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Backend </a:t>
            </a: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3250" y="3042016"/>
            <a:ext cx="3978363" cy="10016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5029" y="1300474"/>
            <a:ext cx="561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数据库设计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5029" y="1946805"/>
            <a:ext cx="55058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Database Design</a:t>
            </a:r>
          </a:p>
        </p:txBody>
      </p:sp>
      <p:pic>
        <p:nvPicPr>
          <p:cNvPr id="6" name="图片 5" descr="databas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45" y="212725"/>
            <a:ext cx="10781030" cy="63912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9" name="矩形 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59050" y="-211074"/>
            <a:ext cx="21600" cy="1440000"/>
          </a:xfrm>
          <a:prstGeom prst="rect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8965" y="478330"/>
            <a:ext cx="1897886" cy="47785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9">
              <a:alphaModFix amt="1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5029" y="1300474"/>
            <a:ext cx="561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后端架构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5029" y="1946805"/>
            <a:ext cx="55058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Backend Architecture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41047" y="1167257"/>
            <a:ext cx="33254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srgbClr val="DD742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三层架构</a:t>
            </a:r>
            <a:endParaRPr lang="en-US" altLang="zh-CN" sz="3200" dirty="0">
              <a:solidFill>
                <a:srgbClr val="DD742C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Mapper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层</a:t>
            </a:r>
            <a:endParaRPr lang="en-US" altLang="zh-CN" sz="2400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Service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层</a:t>
            </a:r>
            <a:endParaRPr lang="en-US" altLang="zh-CN" sz="2400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Controller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层。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9" name="矩形 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59050" y="-211074"/>
            <a:ext cx="21600" cy="1440000"/>
          </a:xfrm>
          <a:prstGeom prst="rect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26363" y="3443911"/>
            <a:ext cx="3426460" cy="30803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3293" y="3429000"/>
            <a:ext cx="3414395" cy="2844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357688" y="3443911"/>
            <a:ext cx="3368675" cy="26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99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8965" y="478330"/>
            <a:ext cx="1897886" cy="477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5029" y="1300474"/>
            <a:ext cx="561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权限管理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5210" y="1946910"/>
            <a:ext cx="8682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Authority Management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45029" y="3172549"/>
            <a:ext cx="96592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DD742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Token</a:t>
            </a:r>
          </a:p>
          <a:p>
            <a:pPr>
              <a:defRPr/>
            </a:pPr>
            <a:endParaRPr lang="en-US" altLang="zh-CN" sz="2800" b="1" dirty="0">
              <a:solidFill>
                <a:srgbClr val="DD742C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登录：学生登录成功时会获得一个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token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，该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token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会在一段时间内有效；</a:t>
            </a:r>
            <a:endParaRPr lang="en-US" altLang="zh-CN" sz="2000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后续请求：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此后学生端的一切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http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请求都携带此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token 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进行权限认证。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9" name="矩形 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59050" y="-211074"/>
            <a:ext cx="21600" cy="1440000"/>
          </a:xfrm>
          <a:prstGeom prst="rect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8965" y="478330"/>
            <a:ext cx="1897886" cy="477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5029" y="1300474"/>
            <a:ext cx="561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持续部署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5029" y="1946805"/>
            <a:ext cx="55058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CD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9" name="矩形 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59050" y="-211074"/>
            <a:ext cx="21600" cy="1440000"/>
          </a:xfrm>
          <a:prstGeom prst="rect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C78395-274F-C11B-C1CF-F39D8D7C310A}"/>
              </a:ext>
            </a:extLst>
          </p:cNvPr>
          <p:cNvSpPr txBox="1"/>
          <p:nvPr/>
        </p:nvSpPr>
        <p:spPr>
          <a:xfrm>
            <a:off x="982624" y="3032894"/>
            <a:ext cx="2743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DD742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GitHub Actions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75A88C2-3222-3CFC-F01D-CE5DA9F20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726" y="2636313"/>
            <a:ext cx="6887001" cy="32834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形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8965" y="478330"/>
            <a:ext cx="1897886" cy="477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5029" y="1300474"/>
            <a:ext cx="5616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dirty="0">
                <a:solidFill>
                  <a:srgbClr val="173E4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接口文档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73E42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5029" y="1946805"/>
            <a:ext cx="550589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173E4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Api Document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1" y="6737350"/>
            <a:ext cx="12192001" cy="120650"/>
            <a:chOff x="3276600" y="3558477"/>
            <a:chExt cx="5608638" cy="101456"/>
          </a:xfrm>
        </p:grpSpPr>
        <p:sp>
          <p:nvSpPr>
            <p:cNvPr id="9" name="矩形 8"/>
            <p:cNvSpPr/>
            <p:nvPr/>
          </p:nvSpPr>
          <p:spPr>
            <a:xfrm>
              <a:off x="3276600" y="3558477"/>
              <a:ext cx="1574800" cy="101456"/>
            </a:xfrm>
            <a:prstGeom prst="rect">
              <a:avLst/>
            </a:prstGeom>
            <a:solidFill>
              <a:srgbClr val="173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851400" y="3558477"/>
              <a:ext cx="4033838" cy="101456"/>
            </a:xfrm>
            <a:prstGeom prst="rect">
              <a:avLst/>
            </a:prstGeom>
            <a:solidFill>
              <a:srgbClr val="DD74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159050" y="-211074"/>
            <a:ext cx="21600" cy="1440000"/>
          </a:xfrm>
          <a:prstGeom prst="rect">
            <a:avLst/>
          </a:prstGeom>
          <a:solidFill>
            <a:srgbClr val="17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C78395-274F-C11B-C1CF-F39D8D7C310A}"/>
              </a:ext>
            </a:extLst>
          </p:cNvPr>
          <p:cNvSpPr txBox="1"/>
          <p:nvPr/>
        </p:nvSpPr>
        <p:spPr>
          <a:xfrm>
            <a:off x="1045029" y="2905780"/>
            <a:ext cx="2163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DD742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Swagger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78CB29-ED38-A1E6-307B-381213571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227" y="2653504"/>
            <a:ext cx="7070681" cy="30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4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-16837"/>
            <a:ext cx="12192000" cy="6891675"/>
          </a:xfrm>
          <a:prstGeom prst="rect">
            <a:avLst/>
          </a:prstGeom>
          <a:gradFill>
            <a:gsLst>
              <a:gs pos="0">
                <a:srgbClr val="5BB4B2">
                  <a:alpha val="60000"/>
                </a:srgbClr>
              </a:gs>
              <a:gs pos="100000">
                <a:srgbClr val="5BB4B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9000" y="2190346"/>
            <a:ext cx="10414000" cy="33890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3493200" y="2122805"/>
            <a:ext cx="216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3030" y="2536076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6957" y="4203792"/>
            <a:ext cx="54210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后端待完成部分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69843" y="4983282"/>
            <a:ext cx="336819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Backend </a:t>
            </a: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3250" y="3042016"/>
            <a:ext cx="3978363" cy="10016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mQ3NjQxYmZmN2ZkODIxYWNiNTEzMzQyMTZmNzQ1MmM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533</Words>
  <Application>Microsoft Office PowerPoint</Application>
  <PresentationFormat>宽屏</PresentationFormat>
  <Paragraphs>100</Paragraphs>
  <Slides>17</Slides>
  <Notes>6</Notes>
  <HiddenSlides>2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等线</vt:lpstr>
      <vt:lpstr>黑体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莉雅</dc:creator>
  <cp:lastModifiedBy>Haoyu Wang</cp:lastModifiedBy>
  <cp:revision>107</cp:revision>
  <dcterms:created xsi:type="dcterms:W3CDTF">2021-04-27T16:56:00Z</dcterms:created>
  <dcterms:modified xsi:type="dcterms:W3CDTF">2023-12-08T06:12:36Z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8BD426EC05F24F90A49350B1D4E876BD_12</vt:lpwstr>
  </property>
  <property fmtid="{D5CDD505-2E9C-101B-9397-08002B2CF9AE}" pid="3" name="KSOProductBuildVer">
    <vt:lpwstr>2052-12.1.0.15990</vt:lpwstr>
  </property>
</Properties>
</file>